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380" r:id="rId3"/>
    <p:sldId id="386" r:id="rId4"/>
    <p:sldId id="381" r:id="rId5"/>
    <p:sldId id="383" r:id="rId6"/>
    <p:sldId id="384" r:id="rId7"/>
    <p:sldId id="385" r:id="rId8"/>
  </p:sldIdLst>
  <p:sldSz cx="9144000" cy="5143500" type="screen16x9"/>
  <p:notesSz cx="6797675" cy="9926638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BB63"/>
    <a:srgbClr val="666666"/>
    <a:srgbClr val="EAEAEA"/>
    <a:srgbClr val="FF4F25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6" autoAdjust="0"/>
    <p:restoredTop sz="94655" autoAdjust="0"/>
  </p:normalViewPr>
  <p:slideViewPr>
    <p:cSldViewPr snapToGrid="0" snapToObjects="1">
      <p:cViewPr>
        <p:scale>
          <a:sx n="200" d="100"/>
          <a:sy n="200" d="100"/>
        </p:scale>
        <p:origin x="556" y="62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851660-0934-124D-A4B3-496C7F320307}" type="datetimeFigureOut">
              <a:rPr lang="de-DE" smtClean="0"/>
              <a:t>23.09.2025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3A3EDE-7EBB-0F4A-80C2-34DB9D2E2ED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82155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C828EF-C252-394A-93BF-1C478CFA0896}" type="datetimeFigureOut">
              <a:rPr lang="de-DE" smtClean="0"/>
              <a:t>23.09.2025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E02386-BEE7-5D4D-B4E7-4BB579C478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90198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7040B52E-6118-F844-8FBE-85B6AFDC9E2A}"/>
              </a:ext>
            </a:extLst>
          </p:cNvPr>
          <p:cNvGrpSpPr/>
          <p:nvPr userDrawn="1"/>
        </p:nvGrpSpPr>
        <p:grpSpPr>
          <a:xfrm>
            <a:off x="1502578" y="976199"/>
            <a:ext cx="7426269" cy="3877686"/>
            <a:chOff x="1502578" y="976199"/>
            <a:chExt cx="7426269" cy="3877686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3FAB316F-95F1-6040-AB6B-EF23A5D58FAF}"/>
                </a:ext>
              </a:extLst>
            </p:cNvPr>
            <p:cNvSpPr/>
            <p:nvPr userDrawn="1"/>
          </p:nvSpPr>
          <p:spPr>
            <a:xfrm>
              <a:off x="7781365" y="3854824"/>
              <a:ext cx="1147482" cy="9990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dirty="0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9DE39F29-B8C0-C64D-ADFE-A8AFF963CB1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02578" y="976199"/>
              <a:ext cx="6099496" cy="3877686"/>
            </a:xfrm>
            <a:prstGeom prst="rect">
              <a:avLst/>
            </a:prstGeom>
          </p:spPr>
        </p:pic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151529" y="2738074"/>
            <a:ext cx="4303059" cy="584900"/>
          </a:xfrm>
        </p:spPr>
        <p:txBody>
          <a:bodyPr anchor="b" anchorCtr="0">
            <a:noAutofit/>
          </a:bodyPr>
          <a:lstStyle>
            <a:lvl1pPr algn="ctr">
              <a:defRPr sz="2400">
                <a:solidFill>
                  <a:srgbClr val="666666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151529" y="3322973"/>
            <a:ext cx="4303060" cy="531851"/>
          </a:xfrm>
        </p:spPr>
        <p:txBody>
          <a:bodyPr>
            <a:normAutofit/>
          </a:bodyPr>
          <a:lstStyle>
            <a:lvl1pPr marL="0" indent="0" algn="ctr">
              <a:buNone/>
              <a:defRPr sz="1500">
                <a:solidFill>
                  <a:schemeClr val="bg1">
                    <a:lumMod val="6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13" name="Rechteck 12"/>
          <p:cNvSpPr/>
          <p:nvPr userDrawn="1"/>
        </p:nvSpPr>
        <p:spPr>
          <a:xfrm>
            <a:off x="404091" y="4987636"/>
            <a:ext cx="3371273" cy="155864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</p:spTree>
    <p:extLst>
      <p:ext uri="{BB962C8B-B14F-4D97-AF65-F5344CB8AC3E}">
        <p14:creationId xmlns:p14="http://schemas.microsoft.com/office/powerpoint/2010/main" val="2409936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2568" y="230397"/>
            <a:ext cx="6700979" cy="590668"/>
          </a:xfrm>
        </p:spPr>
        <p:txBody>
          <a:bodyPr anchor="t"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Formatvorlagen des Textmasters bearbeiten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BDDA-5CCF-8748-8988-9DC6C8981774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>
          <a:xfrm>
            <a:off x="7123547" y="4914483"/>
            <a:ext cx="82528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24.06.19</a:t>
            </a: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3"/>
          </p:nvPr>
        </p:nvSpPr>
        <p:spPr>
          <a:xfrm>
            <a:off x="3962401" y="4920459"/>
            <a:ext cx="3136599" cy="2678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0">
                <a:solidFill>
                  <a:srgbClr val="333333"/>
                </a:solidFill>
              </a:defRPr>
            </a:lvl1pPr>
          </a:lstStyle>
          <a:p>
            <a:pPr algn="l"/>
            <a:r>
              <a:rPr lang="de-DE" dirty="0"/>
              <a:t>Mike Draisbach</a:t>
            </a:r>
          </a:p>
        </p:txBody>
      </p:sp>
    </p:spTree>
    <p:extLst>
      <p:ext uri="{BB962C8B-B14F-4D97-AF65-F5344CB8AC3E}">
        <p14:creationId xmlns:p14="http://schemas.microsoft.com/office/powerpoint/2010/main" val="947664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0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0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BDDA-5CCF-8748-8988-9DC6C8981774}" type="slidenum">
              <a:rPr lang="de-DE" smtClean="0"/>
              <a:t>‹Nr.›</a:t>
            </a:fld>
            <a:endParaRPr lang="de-DE"/>
          </a:p>
        </p:txBody>
      </p:sp>
      <p:sp>
        <p:nvSpPr>
          <p:cNvPr id="6" name="Datumsplatzhalter 4"/>
          <p:cNvSpPr>
            <a:spLocks noGrp="1"/>
          </p:cNvSpPr>
          <p:nvPr>
            <p:ph type="dt" sz="half" idx="13"/>
          </p:nvPr>
        </p:nvSpPr>
        <p:spPr>
          <a:xfrm>
            <a:off x="7099001" y="4914483"/>
            <a:ext cx="84983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r>
              <a:rPr lang="de-DE"/>
              <a:t>31.03.14</a:t>
            </a:r>
            <a:endParaRPr lang="de-DE" dirty="0"/>
          </a:p>
        </p:txBody>
      </p:sp>
      <p:sp>
        <p:nvSpPr>
          <p:cNvPr id="9" name="Fußzeilenplatzhalter 7"/>
          <p:cNvSpPr>
            <a:spLocks noGrp="1"/>
          </p:cNvSpPr>
          <p:nvPr>
            <p:ph type="ftr" sz="quarter" idx="3"/>
          </p:nvPr>
        </p:nvSpPr>
        <p:spPr>
          <a:xfrm>
            <a:off x="3962401" y="4920459"/>
            <a:ext cx="3136599" cy="2678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0">
                <a:solidFill>
                  <a:srgbClr val="333333"/>
                </a:solidFill>
              </a:defRPr>
            </a:lvl1pPr>
          </a:lstStyle>
          <a:p>
            <a:pPr algn="l"/>
            <a:r>
              <a:rPr lang="de-DE"/>
              <a:t>Name/Vortragstitel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66025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BDDA-5CCF-8748-8988-9DC6C8981774}" type="slidenum">
              <a:rPr lang="de-DE" smtClean="0"/>
              <a:t>‹Nr.›</a:t>
            </a:fld>
            <a:endParaRPr lang="de-DE"/>
          </a:p>
        </p:txBody>
      </p:sp>
      <p:sp>
        <p:nvSpPr>
          <p:cNvPr id="4" name="Datumsplatzhalter 4"/>
          <p:cNvSpPr>
            <a:spLocks noGrp="1"/>
          </p:cNvSpPr>
          <p:nvPr>
            <p:ph type="dt" sz="half" idx="2"/>
          </p:nvPr>
        </p:nvSpPr>
        <p:spPr>
          <a:xfrm>
            <a:off x="7099001" y="4914483"/>
            <a:ext cx="84983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r>
              <a:rPr lang="de-DE"/>
              <a:t>31.03.14</a:t>
            </a:r>
            <a:endParaRPr lang="de-DE" dirty="0"/>
          </a:p>
        </p:txBody>
      </p:sp>
      <p:sp>
        <p:nvSpPr>
          <p:cNvPr id="7" name="Fußzeilenplatzhalter 7"/>
          <p:cNvSpPr>
            <a:spLocks noGrp="1"/>
          </p:cNvSpPr>
          <p:nvPr>
            <p:ph type="ftr" sz="quarter" idx="3"/>
          </p:nvPr>
        </p:nvSpPr>
        <p:spPr>
          <a:xfrm>
            <a:off x="3962401" y="4920459"/>
            <a:ext cx="3136599" cy="2678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0">
                <a:solidFill>
                  <a:srgbClr val="333333"/>
                </a:solidFill>
              </a:defRPr>
            </a:lvl1pPr>
          </a:lstStyle>
          <a:p>
            <a:pPr algn="l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89792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Gerade Verbindung 26">
            <a:extLst>
              <a:ext uri="{FF2B5EF4-FFF2-40B4-BE49-F238E27FC236}">
                <a16:creationId xmlns:a16="http://schemas.microsoft.com/office/drawing/2014/main" id="{943494DA-FA9D-1447-B70B-2896FD77F5D0}"/>
              </a:ext>
            </a:extLst>
          </p:cNvPr>
          <p:cNvCxnSpPr/>
          <p:nvPr userDrawn="1"/>
        </p:nvCxnSpPr>
        <p:spPr>
          <a:xfrm>
            <a:off x="0" y="5049583"/>
            <a:ext cx="9144000" cy="0"/>
          </a:xfrm>
          <a:prstGeom prst="line">
            <a:avLst/>
          </a:prstGeom>
          <a:ln w="203200">
            <a:solidFill>
              <a:srgbClr val="EAEAE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Bild 6" descr="GSI_Logo_rgb.png">
            <a:extLst>
              <a:ext uri="{FF2B5EF4-FFF2-40B4-BE49-F238E27FC236}">
                <a16:creationId xmlns:a16="http://schemas.microsoft.com/office/drawing/2014/main" id="{0E0D4DB1-EEDA-A644-B002-75EBF9968E0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839" y="363875"/>
            <a:ext cx="1129081" cy="376361"/>
          </a:xfrm>
          <a:prstGeom prst="rect">
            <a:avLst/>
          </a:prstGeom>
        </p:spPr>
      </p:pic>
      <p:cxnSp>
        <p:nvCxnSpPr>
          <p:cNvPr id="23" name="Gerade Verbindung 22">
            <a:extLst>
              <a:ext uri="{FF2B5EF4-FFF2-40B4-BE49-F238E27FC236}">
                <a16:creationId xmlns:a16="http://schemas.microsoft.com/office/drawing/2014/main" id="{2AC6B5F8-0827-6645-B5C9-ED4385971D8F}"/>
              </a:ext>
            </a:extLst>
          </p:cNvPr>
          <p:cNvCxnSpPr/>
          <p:nvPr userDrawn="1"/>
        </p:nvCxnSpPr>
        <p:spPr>
          <a:xfrm>
            <a:off x="0" y="826224"/>
            <a:ext cx="9144000" cy="0"/>
          </a:xfrm>
          <a:prstGeom prst="line">
            <a:avLst/>
          </a:prstGeom>
          <a:ln w="203200">
            <a:solidFill>
              <a:srgbClr val="EAEAE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hteck 23">
            <a:extLst>
              <a:ext uri="{FF2B5EF4-FFF2-40B4-BE49-F238E27FC236}">
                <a16:creationId xmlns:a16="http://schemas.microsoft.com/office/drawing/2014/main" id="{CC9BBC89-C94F-2342-BFB0-0C52DC04C485}"/>
              </a:ext>
            </a:extLst>
          </p:cNvPr>
          <p:cNvSpPr>
            <a:spLocks/>
          </p:cNvSpPr>
          <p:nvPr userDrawn="1"/>
        </p:nvSpPr>
        <p:spPr>
          <a:xfrm>
            <a:off x="-1" y="727074"/>
            <a:ext cx="201600" cy="201600"/>
          </a:xfrm>
          <a:prstGeom prst="rect">
            <a:avLst/>
          </a:prstGeom>
          <a:solidFill>
            <a:srgbClr val="FDBB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5E807027-043F-224A-B8A1-2EA6FD7AA9B7}"/>
              </a:ext>
            </a:extLst>
          </p:cNvPr>
          <p:cNvSpPr>
            <a:spLocks/>
          </p:cNvSpPr>
          <p:nvPr userDrawn="1"/>
        </p:nvSpPr>
        <p:spPr>
          <a:xfrm>
            <a:off x="-1" y="4949824"/>
            <a:ext cx="203277" cy="203277"/>
          </a:xfrm>
          <a:prstGeom prst="rect">
            <a:avLst/>
          </a:prstGeom>
          <a:solidFill>
            <a:srgbClr val="FDBB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17635" y="1088015"/>
            <a:ext cx="8420176" cy="36776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015792" y="4914482"/>
            <a:ext cx="74489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rgbClr val="333333"/>
                </a:solidFill>
                <a:latin typeface="Arial"/>
                <a:cs typeface="Arial"/>
              </a:defRPr>
            </a:lvl1pPr>
          </a:lstStyle>
          <a:p>
            <a:fld id="{125CBDDA-5CCF-8748-8988-9DC6C898177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435270" y="4950517"/>
            <a:ext cx="3527133" cy="2077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750" dirty="0">
                <a:solidFill>
                  <a:srgbClr val="333333"/>
                </a:solidFill>
                <a:latin typeface="Arial"/>
                <a:cs typeface="Arial"/>
              </a:rPr>
              <a:t>GSI Helmholtzzentrum für Schwerionenforschung GmbH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17638" y="231075"/>
            <a:ext cx="6129236" cy="59066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>
          <a:xfrm>
            <a:off x="7151256" y="4914482"/>
            <a:ext cx="84837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rgbClr val="333333"/>
                </a:solidFill>
              </a:defRPr>
            </a:lvl1pPr>
          </a:lstStyle>
          <a:p>
            <a:r>
              <a:rPr lang="de-DE"/>
              <a:t>31.03.14</a:t>
            </a:r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3"/>
          </p:nvPr>
        </p:nvSpPr>
        <p:spPr>
          <a:xfrm>
            <a:off x="4013201" y="4920458"/>
            <a:ext cx="3136599" cy="2678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0">
                <a:solidFill>
                  <a:srgbClr val="333333"/>
                </a:solidFill>
              </a:defRPr>
            </a:lvl1pPr>
          </a:lstStyle>
          <a:p>
            <a:pPr algn="l"/>
            <a:r>
              <a:rPr lang="de-DE"/>
              <a:t>Name/Vortragstitel</a:t>
            </a:r>
            <a:endParaRPr lang="de-DE" dirty="0"/>
          </a:p>
        </p:txBody>
      </p:sp>
      <p:pic>
        <p:nvPicPr>
          <p:cNvPr id="13" name="Bild 12" descr="FAIR_Logo_rgb.png">
            <a:extLst>
              <a:ext uri="{FF2B5EF4-FFF2-40B4-BE49-F238E27FC236}">
                <a16:creationId xmlns:a16="http://schemas.microsoft.com/office/drawing/2014/main" id="{6EBF7B64-1F60-354C-83F5-CFA893F204B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829" y="206825"/>
            <a:ext cx="775055" cy="64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86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1800" b="1" kern="1200">
          <a:solidFill>
            <a:srgbClr val="333333"/>
          </a:solidFill>
          <a:latin typeface="Arial"/>
          <a:ea typeface="+mj-ea"/>
          <a:cs typeface="Arial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FDBB63"/>
        </a:buClr>
        <a:buFont typeface="Wingdings" charset="2"/>
        <a:buChar char="§"/>
        <a:defRPr sz="1800" kern="1200">
          <a:solidFill>
            <a:srgbClr val="333333"/>
          </a:solidFill>
          <a:latin typeface="Arial"/>
          <a:ea typeface="+mn-ea"/>
          <a:cs typeface="Arial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FDBB63"/>
        </a:buClr>
        <a:buFont typeface="Wingdings" charset="2"/>
        <a:buChar char="§"/>
        <a:defRPr sz="1500" kern="1200">
          <a:solidFill>
            <a:srgbClr val="333333"/>
          </a:solidFill>
          <a:latin typeface="Arial"/>
          <a:ea typeface="+mn-ea"/>
          <a:cs typeface="Arial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FDBB63"/>
        </a:buClr>
        <a:buFont typeface="Wingdings" charset="2"/>
        <a:buChar char="§"/>
        <a:defRPr sz="1350" kern="1200">
          <a:solidFill>
            <a:srgbClr val="333333"/>
          </a:solidFill>
          <a:latin typeface="Arial"/>
          <a:ea typeface="+mn-ea"/>
          <a:cs typeface="Arial"/>
        </a:defRPr>
      </a:lvl3pPr>
      <a:lvl4pPr marL="1200150" indent="-171450" algn="l" defTabSz="342900" rtl="0" eaLnBrk="1" latinLnBrk="0" hangingPunct="1">
        <a:spcBef>
          <a:spcPct val="20000"/>
        </a:spcBef>
        <a:buClr>
          <a:srgbClr val="FDBB63"/>
        </a:buClr>
        <a:buFont typeface="Wingdings" charset="2"/>
        <a:buChar char="§"/>
        <a:defRPr sz="1200" kern="1200">
          <a:solidFill>
            <a:srgbClr val="333333"/>
          </a:solidFill>
          <a:latin typeface="Arial"/>
          <a:ea typeface="+mn-ea"/>
          <a:cs typeface="Arial"/>
        </a:defRPr>
      </a:lvl4pPr>
      <a:lvl5pPr marL="1543050" indent="-171450" algn="l" defTabSz="342900" rtl="0" eaLnBrk="1" latinLnBrk="0" hangingPunct="1">
        <a:spcBef>
          <a:spcPct val="20000"/>
        </a:spcBef>
        <a:buClr>
          <a:srgbClr val="FDBB63"/>
        </a:buClr>
        <a:buFont typeface="Wingdings" charset="2"/>
        <a:buChar char="§"/>
        <a:defRPr sz="1050" kern="1200">
          <a:solidFill>
            <a:srgbClr val="333333"/>
          </a:solidFill>
          <a:latin typeface="Arial"/>
          <a:ea typeface="+mn-ea"/>
          <a:cs typeface="Arial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69411" y="2184682"/>
            <a:ext cx="5258983" cy="175174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sz="2000" b="0" dirty="0"/>
              <a:t>4th SIS100 Klausur </a:t>
            </a:r>
            <a:br>
              <a:rPr lang="de-DE" sz="2000" b="0" dirty="0"/>
            </a:br>
            <a:r>
              <a:rPr lang="de-DE" sz="2000" b="0" dirty="0"/>
              <a:t>Status TGA</a:t>
            </a:r>
            <a:br>
              <a:rPr lang="de-DE" sz="2000" b="0" dirty="0"/>
            </a:br>
            <a:r>
              <a:rPr lang="de-DE" sz="1200" b="0" dirty="0"/>
              <a:t>B. Redmer</a:t>
            </a:r>
            <a:br>
              <a:rPr lang="de-DE" sz="1200" b="0" dirty="0"/>
            </a:br>
            <a:r>
              <a:rPr lang="de-DE" sz="1200" b="0" dirty="0"/>
              <a:t>24.09.2025</a:t>
            </a:r>
            <a:endParaRPr lang="de-DE" b="0" dirty="0"/>
          </a:p>
        </p:txBody>
      </p:sp>
    </p:spTree>
    <p:extLst>
      <p:ext uri="{BB962C8B-B14F-4D97-AF65-F5344CB8AC3E}">
        <p14:creationId xmlns:p14="http://schemas.microsoft.com/office/powerpoint/2010/main" val="3910199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5C5E9C-42BB-B4F1-6838-2ACD0408A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u="sng" dirty="0"/>
              <a:t>Medienverfügbarkeit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BE9201D-4504-99CE-7B41-B50FF1DB8B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H0719A - Medienversorgung</a:t>
            </a:r>
          </a:p>
          <a:p>
            <a:pPr lvl="1"/>
            <a:r>
              <a:rPr lang="de-DE" dirty="0"/>
              <a:t>System (TGA)</a:t>
            </a:r>
          </a:p>
          <a:p>
            <a:pPr lvl="2"/>
            <a:r>
              <a:rPr lang="de-DE" dirty="0"/>
              <a:t>Kälte 25/45							Q2/2026</a:t>
            </a:r>
          </a:p>
          <a:p>
            <a:pPr lvl="2"/>
            <a:r>
              <a:rPr lang="de-DE" dirty="0"/>
              <a:t>Kälte 12/18							Q4/2026</a:t>
            </a:r>
          </a:p>
          <a:p>
            <a:pPr lvl="2"/>
            <a:r>
              <a:rPr lang="de-DE" dirty="0"/>
              <a:t>ELT									Q1/2026</a:t>
            </a:r>
          </a:p>
          <a:p>
            <a:pPr lvl="2"/>
            <a:endParaRPr lang="de-DE" dirty="0"/>
          </a:p>
          <a:p>
            <a:r>
              <a:rPr lang="de-DE" dirty="0"/>
              <a:t>K0923A - Medienversorgung</a:t>
            </a:r>
          </a:p>
          <a:p>
            <a:pPr lvl="1"/>
            <a:r>
              <a:rPr lang="de-DE" dirty="0"/>
              <a:t>System (TGA)</a:t>
            </a:r>
          </a:p>
          <a:p>
            <a:pPr lvl="2"/>
            <a:r>
              <a:rPr lang="de-DE" dirty="0"/>
              <a:t>Kälte 25/45							Q2/2026</a:t>
            </a:r>
          </a:p>
          <a:p>
            <a:pPr lvl="2"/>
            <a:r>
              <a:rPr lang="de-DE" dirty="0"/>
              <a:t>Kälte 12/18							Q4/2026</a:t>
            </a:r>
          </a:p>
          <a:p>
            <a:pPr lvl="2"/>
            <a:r>
              <a:rPr lang="de-DE" dirty="0"/>
              <a:t>Bereichsweise Schnellabschaltung		Q4/2026</a:t>
            </a:r>
          </a:p>
          <a:p>
            <a:pPr lvl="2"/>
            <a:r>
              <a:rPr lang="de-DE" dirty="0"/>
              <a:t>ELT									Q1/2026</a:t>
            </a:r>
          </a:p>
          <a:p>
            <a:pPr lvl="2"/>
            <a:r>
              <a:rPr lang="de-DE" dirty="0"/>
              <a:t>TG									Q2/2026</a:t>
            </a:r>
          </a:p>
          <a:p>
            <a:pPr lvl="2"/>
            <a:r>
              <a:rPr lang="de-DE" dirty="0"/>
              <a:t>Lüftung								Q4/2025 – Q1/2026</a:t>
            </a:r>
          </a:p>
        </p:txBody>
      </p:sp>
    </p:spTree>
    <p:extLst>
      <p:ext uri="{BB962C8B-B14F-4D97-AF65-F5344CB8AC3E}">
        <p14:creationId xmlns:p14="http://schemas.microsoft.com/office/powerpoint/2010/main" val="2354384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CBA04-6E06-9F7F-DDFF-62917B6E6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0751A6-5DD6-97DC-4DDD-2F071F8BD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Status Inbetriebnahmen FAIR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8C226F5-3573-0EEA-261F-75534E6493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H0719A</a:t>
            </a:r>
          </a:p>
          <a:p>
            <a:pPr lvl="1"/>
            <a:r>
              <a:rPr lang="de-DE" dirty="0"/>
              <a:t>Temporäre Wasseraufbereitung 			betriebsbereit</a:t>
            </a:r>
          </a:p>
          <a:p>
            <a:pPr lvl="1"/>
            <a:r>
              <a:rPr lang="de-DE" dirty="0"/>
              <a:t>Kühltürme 25/45 							Inbetriebnahmen in </a:t>
            </a:r>
            <a:r>
              <a:rPr lang="de-DE" dirty="0" err="1"/>
              <a:t>progress</a:t>
            </a:r>
            <a:endParaRPr lang="de-DE" dirty="0"/>
          </a:p>
          <a:p>
            <a:pPr lvl="1"/>
            <a:r>
              <a:rPr lang="de-DE" dirty="0"/>
              <a:t>Kühlwasserversorgung 25/45	(CRYO) 	Inbetriebnahmen in </a:t>
            </a:r>
            <a:r>
              <a:rPr lang="de-DE" dirty="0" err="1"/>
              <a:t>progress</a:t>
            </a:r>
            <a:endParaRPr lang="de-DE" dirty="0"/>
          </a:p>
          <a:p>
            <a:pPr lvl="1"/>
            <a:r>
              <a:rPr lang="de-DE" dirty="0"/>
              <a:t>Stromversorgung	Kühlwassersysteme		betriebsbereit</a:t>
            </a:r>
          </a:p>
          <a:p>
            <a:pPr lvl="1"/>
            <a:endParaRPr lang="de-DE" dirty="0"/>
          </a:p>
          <a:p>
            <a:r>
              <a:rPr lang="de-DE" dirty="0"/>
              <a:t>K0720A</a:t>
            </a:r>
          </a:p>
          <a:p>
            <a:pPr lvl="1"/>
            <a:r>
              <a:rPr lang="de-DE" dirty="0"/>
              <a:t>RLT Anlagen								betriebsbereit</a:t>
            </a:r>
          </a:p>
          <a:p>
            <a:pPr lvl="1"/>
            <a:r>
              <a:rPr lang="de-DE" dirty="0"/>
              <a:t>Druckluftsystem							betriebsbereit</a:t>
            </a:r>
          </a:p>
          <a:p>
            <a:pPr lvl="1"/>
            <a:r>
              <a:rPr lang="de-DE" dirty="0"/>
              <a:t>Stromversorgung							betriebsbereit</a:t>
            </a:r>
          </a:p>
          <a:p>
            <a:pPr lvl="1"/>
            <a:r>
              <a:rPr lang="de-DE" dirty="0" err="1"/>
              <a:t>Sicherheitsgerichtete</a:t>
            </a:r>
            <a:r>
              <a:rPr lang="de-DE" dirty="0"/>
              <a:t> Systeme (HBO)		betriebsbereit</a:t>
            </a:r>
          </a:p>
        </p:txBody>
      </p:sp>
    </p:spTree>
    <p:extLst>
      <p:ext uri="{BB962C8B-B14F-4D97-AF65-F5344CB8AC3E}">
        <p14:creationId xmlns:p14="http://schemas.microsoft.com/office/powerpoint/2010/main" val="2652306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60D8C8-A129-B5A1-3281-A6D24127A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Inbetriebnahmeplanung</a:t>
            </a:r>
            <a:r>
              <a:rPr lang="de-DE" dirty="0"/>
              <a:t> – RLT – K0923A</a:t>
            </a:r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9FF70088-8586-0D57-BE06-FFD616BF42E4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5129375"/>
              </p:ext>
            </p:extLst>
          </p:nvPr>
        </p:nvGraphicFramePr>
        <p:xfrm>
          <a:off x="3413125" y="1087438"/>
          <a:ext cx="2228850" cy="367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18002049" imgH="29698917" progId="Acrobat.Document.DC">
                  <p:embed/>
                </p:oleObj>
              </mc:Choice>
              <mc:Fallback>
                <p:oleObj name="Acrobat Document" r:id="rId2" imgW="18002049" imgH="2969891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13125" y="1087438"/>
                        <a:ext cx="2228850" cy="3678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4824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49BEB4-B1C4-A2F7-5C85-0783984A4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ELT Versorgung Nutzersysteme K0923A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43B69E9F-B389-9330-A1B7-3214934E87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49507" y="1087438"/>
            <a:ext cx="5156085" cy="3678237"/>
          </a:xfrm>
        </p:spPr>
      </p:pic>
    </p:spTree>
    <p:extLst>
      <p:ext uri="{BB962C8B-B14F-4D97-AF65-F5344CB8AC3E}">
        <p14:creationId xmlns:p14="http://schemas.microsoft.com/office/powerpoint/2010/main" val="84037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6C7E75-65D4-4275-820F-ABE9CF6B7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Kühlwasserversorgung Nutzersysteme K0923A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F6C9093A-8498-EA68-2CBD-BC80F127B8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7500" y="2087204"/>
            <a:ext cx="8420100" cy="1678704"/>
          </a:xfrm>
        </p:spPr>
      </p:pic>
    </p:spTree>
    <p:extLst>
      <p:ext uri="{BB962C8B-B14F-4D97-AF65-F5344CB8AC3E}">
        <p14:creationId xmlns:p14="http://schemas.microsoft.com/office/powerpoint/2010/main" val="283153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B1305F-6528-3335-0C69-A827DF0FA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Kaltwasserversorgung Nutzersysteme K0923A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115C954-3F2A-0922-5261-9A840136FF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7500" y="2535980"/>
            <a:ext cx="8420100" cy="781152"/>
          </a:xfrm>
        </p:spPr>
      </p:pic>
    </p:spTree>
    <p:extLst>
      <p:ext uri="{BB962C8B-B14F-4D97-AF65-F5344CB8AC3E}">
        <p14:creationId xmlns:p14="http://schemas.microsoft.com/office/powerpoint/2010/main" val="1423672641"/>
      </p:ext>
    </p:extLst>
  </p:cSld>
  <p:clrMapOvr>
    <a:masterClrMapping/>
  </p:clrMapOvr>
</p:sld>
</file>

<file path=ppt/theme/theme1.xml><?xml version="1.0" encoding="utf-8"?>
<a:theme xmlns:a="http://schemas.openxmlformats.org/drawingml/2006/main" name="fair-gsi-folienmaster_2017_onering">
  <a:themeElements>
    <a:clrScheme name="Benutzerdefiniert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66666"/>
      </a:hlink>
      <a:folHlink>
        <a:srgbClr val="800080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rgbClr val="FF0000"/>
          </a:solidFill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marL="72000" algn="just" defTabSz="342900">
          <a:lnSpc>
            <a:spcPts val="1600"/>
          </a:lnSpc>
          <a:spcBef>
            <a:spcPct val="20000"/>
          </a:spcBef>
          <a:buClr>
            <a:srgbClr val="FDBB63"/>
          </a:buClr>
          <a:defRPr sz="1200" dirty="0">
            <a:solidFill>
              <a:srgbClr val="333333"/>
            </a:solidFill>
            <a:cs typeface="Arial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t"/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äsentation8" id="{88F67082-FAA7-774F-81ED-C94DAF9F09F3}" vid="{76C6051D-27C6-564A-8764-CCBC0645D37F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208</Words>
  <Application>Microsoft Office PowerPoint</Application>
  <PresentationFormat>Bildschirmpräsentation (16:9)</PresentationFormat>
  <Paragraphs>32</Paragraphs>
  <Slides>7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2" baseType="lpstr">
      <vt:lpstr>Arial</vt:lpstr>
      <vt:lpstr>Calibri</vt:lpstr>
      <vt:lpstr>Wingdings</vt:lpstr>
      <vt:lpstr>fair-gsi-folienmaster_2017_onering</vt:lpstr>
      <vt:lpstr>Acrobat Document</vt:lpstr>
      <vt:lpstr>4th SIS100 Klausur  Status TGA B. Redmer 24.09.2025</vt:lpstr>
      <vt:lpstr>Medienverfügbarkeit</vt:lpstr>
      <vt:lpstr>Status Inbetriebnahmen FAIR</vt:lpstr>
      <vt:lpstr>Inbetriebnahmeplanung – RLT – K0923A</vt:lpstr>
      <vt:lpstr>ELT Versorgung Nutzersysteme K0923A</vt:lpstr>
      <vt:lpstr>Kühlwasserversorgung Nutzersysteme K0923A</vt:lpstr>
      <vt:lpstr>Kaltwasserversorgung Nutzersysteme K0923A</vt:lpstr>
    </vt:vector>
  </TitlesOfParts>
  <Company>GSI Helmholtzzentrum für Schwerionenforschung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Schnellabschaltung SIS100</dc:title>
  <dc:creator>Draisbach, Mike</dc:creator>
  <cp:lastModifiedBy>Robin Nienhaus</cp:lastModifiedBy>
  <cp:revision>416</cp:revision>
  <cp:lastPrinted>2023-11-01T10:37:29Z</cp:lastPrinted>
  <dcterms:created xsi:type="dcterms:W3CDTF">2019-03-26T06:51:03Z</dcterms:created>
  <dcterms:modified xsi:type="dcterms:W3CDTF">2025-09-23T14:06:37Z</dcterms:modified>
</cp:coreProperties>
</file>